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425" r:id="rId31"/>
    <p:sldId id="426" r:id="rId32"/>
    <p:sldId id="401" r:id="rId33"/>
    <p:sldId id="420" r:id="rId34"/>
    <p:sldId id="421" r:id="rId35"/>
    <p:sldId id="42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15" autoAdjust="0"/>
    <p:restoredTop sz="80841" autoAdjust="0"/>
  </p:normalViewPr>
  <p:slideViewPr>
    <p:cSldViewPr snapToGrid="0">
      <p:cViewPr varScale="1">
        <p:scale>
          <a:sx n="74" d="100"/>
          <a:sy n="74" d="100"/>
        </p:scale>
        <p:origin x="106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만큼＇은 동사에 붙어 뒤 절의 내용이 앞 절의 내용과 비슷한 정도나 수량임을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무엇을 하고 있는 것 같아요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여러분은 이웃들과 가깝게 지내나요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0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(p33)</a:t>
            </a:r>
            <a:r>
              <a:rPr lang="ko-KR" altLang="en-US" dirty="0"/>
              <a:t>와 듣고 말하기</a:t>
            </a:r>
            <a:r>
              <a:rPr lang="en-US" altLang="ko-KR" dirty="0"/>
              <a:t>(p36)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집들이</a:t>
            </a:r>
            <a:endParaRPr lang="en-US" altLang="ko-KR" sz="1200" dirty="0"/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:1. </a:t>
            </a:r>
            <a:r>
              <a:rPr lang="ko-KR" altLang="en-US" sz="1200" dirty="0"/>
              <a:t>수빈이와 엄마는 왜 </a:t>
            </a:r>
            <a:r>
              <a:rPr lang="ko-KR" altLang="en-US" sz="1200" dirty="0" err="1"/>
              <a:t>로라네</a:t>
            </a:r>
            <a:r>
              <a:rPr lang="ko-KR" altLang="en-US" sz="1200" dirty="0"/>
              <a:t> 집에 가나요</a:t>
            </a:r>
            <a:r>
              <a:rPr lang="en-US" altLang="ko-KR" sz="1200" dirty="0"/>
              <a:t>?</a:t>
            </a:r>
            <a:r>
              <a:rPr lang="en-US" altLang="ko-KR" dirty="0"/>
              <a:t>    </a:t>
            </a:r>
            <a:r>
              <a:rPr lang="ko-KR" altLang="en-US" dirty="0"/>
              <a:t>로라가 </a:t>
            </a:r>
            <a:r>
              <a:rPr lang="ko-KR" altLang="en-US" dirty="0" err="1"/>
              <a:t>이사가서</a:t>
            </a:r>
            <a:r>
              <a:rPr lang="en-US" altLang="ko-KR" dirty="0"/>
              <a:t>, </a:t>
            </a:r>
            <a:r>
              <a:rPr lang="ko-KR" altLang="en-US" dirty="0" err="1"/>
              <a:t>로라네</a:t>
            </a:r>
            <a:r>
              <a:rPr lang="ko-KR" altLang="en-US" dirty="0"/>
              <a:t> 집들이에 간다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                 2. </a:t>
            </a:r>
            <a:r>
              <a:rPr lang="ko-KR" altLang="en-US" dirty="0"/>
              <a:t>왜 집들이 갈 때 </a:t>
            </a:r>
            <a:r>
              <a:rPr lang="ko-KR" altLang="en-US" dirty="0" err="1"/>
              <a:t>휴지랑</a:t>
            </a:r>
            <a:r>
              <a:rPr lang="ko-KR" altLang="en-US" dirty="0"/>
              <a:t> 세제를 선물하나요</a:t>
            </a:r>
            <a:r>
              <a:rPr lang="en-US" altLang="ko-KR" dirty="0"/>
              <a:t>?</a:t>
            </a:r>
            <a:r>
              <a:rPr lang="ko-KR" altLang="en-US" dirty="0"/>
              <a:t> 세제</a:t>
            </a:r>
            <a:r>
              <a:rPr lang="en-US" altLang="ko-KR" dirty="0"/>
              <a:t>: </a:t>
            </a:r>
            <a:r>
              <a:rPr lang="ko-KR" altLang="en-US" dirty="0"/>
              <a:t>거품이 많이 생기는 것처럼 부자가 되라는 의미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                                                                          </a:t>
            </a:r>
            <a:r>
              <a:rPr lang="ko-KR" altLang="en-US" dirty="0"/>
              <a:t>휴지</a:t>
            </a:r>
            <a:r>
              <a:rPr lang="en-US" altLang="ko-KR" dirty="0"/>
              <a:t>: </a:t>
            </a:r>
            <a:r>
              <a:rPr lang="ko-KR" altLang="en-US" dirty="0"/>
              <a:t>휴지가 풀리는 것처럼 모든 일이 잘 풀리라는 의미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1. </a:t>
            </a:r>
            <a:r>
              <a:rPr lang="ko-KR" altLang="en-US" sz="1200" dirty="0"/>
              <a:t>수빈이와 엄마는 왜 </a:t>
            </a:r>
            <a:r>
              <a:rPr lang="ko-KR" altLang="en-US" sz="1200" dirty="0" err="1"/>
              <a:t>로라네</a:t>
            </a:r>
            <a:r>
              <a:rPr lang="ko-KR" altLang="en-US" sz="1200" dirty="0"/>
              <a:t> 집에 가나요</a:t>
            </a:r>
            <a:r>
              <a:rPr lang="en-US" altLang="ko-KR" sz="1200" dirty="0"/>
              <a:t>?</a:t>
            </a:r>
            <a:r>
              <a:rPr lang="en-US" altLang="ko-KR" dirty="0"/>
              <a:t> </a:t>
            </a:r>
            <a:r>
              <a:rPr lang="ko-KR" altLang="en-US" dirty="0" err="1"/>
              <a:t>로라네</a:t>
            </a:r>
            <a:r>
              <a:rPr lang="ko-KR" altLang="en-US" dirty="0"/>
              <a:t> 집들이에 간다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/>
              <a:t>왜 집들이 갈 때 </a:t>
            </a:r>
            <a:r>
              <a:rPr lang="ko-KR" altLang="en-US" dirty="0" err="1"/>
              <a:t>휴지랑</a:t>
            </a:r>
            <a:r>
              <a:rPr lang="ko-KR" altLang="en-US" dirty="0"/>
              <a:t> 세제를 선물하나요</a:t>
            </a:r>
            <a:r>
              <a:rPr lang="en-US" altLang="ko-KR" dirty="0"/>
              <a:t>?</a:t>
            </a:r>
            <a:r>
              <a:rPr lang="ko-KR" altLang="en-US" dirty="0"/>
              <a:t> 세제</a:t>
            </a:r>
            <a:r>
              <a:rPr lang="en-US" altLang="ko-KR" dirty="0"/>
              <a:t>: </a:t>
            </a:r>
            <a:r>
              <a:rPr lang="ko-KR" altLang="en-US" dirty="0"/>
              <a:t>거품이 많이 생기는 것처럼 부자가 되라는 의미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                                                    </a:t>
            </a:r>
            <a:r>
              <a:rPr lang="ko-KR" altLang="en-US" dirty="0"/>
              <a:t>휴지</a:t>
            </a:r>
            <a:r>
              <a:rPr lang="en-US" altLang="ko-KR" dirty="0"/>
              <a:t>: </a:t>
            </a:r>
            <a:r>
              <a:rPr lang="ko-KR" altLang="en-US" dirty="0"/>
              <a:t>휴지가 풀리는 것처럼 모든 일이 잘 풀리라는 의미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무엇에 대한 글인가요</a:t>
            </a:r>
            <a:r>
              <a:rPr lang="en-US" altLang="ko-KR" dirty="0"/>
              <a:t>? </a:t>
            </a:r>
            <a:r>
              <a:rPr lang="ko-KR" altLang="en-US" dirty="0"/>
              <a:t>바자회 </a:t>
            </a:r>
            <a:r>
              <a:rPr lang="en-US" altLang="ko-KR" dirty="0"/>
              <a:t>(‘</a:t>
            </a:r>
            <a:r>
              <a:rPr lang="ko-KR" altLang="en-US" dirty="0"/>
              <a:t>바자</a:t>
            </a:r>
            <a:r>
              <a:rPr lang="en-US" altLang="ko-KR" dirty="0"/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공공 또는 사회사업의 자금을 모으기 위하여 벌이는 시장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의미를 설명해줍니다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바자회에 물건을 기증해 보거나</a:t>
            </a:r>
            <a:r>
              <a:rPr lang="en-US" altLang="ko-KR" dirty="0"/>
              <a:t>, </a:t>
            </a:r>
            <a:r>
              <a:rPr lang="ko-KR" altLang="en-US" dirty="0"/>
              <a:t>바자회에서 물건을 구입한 적이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예시의 자료처럼 포스터를 만들거나</a:t>
            </a:r>
            <a:r>
              <a:rPr lang="en-US" altLang="ko-KR" dirty="0"/>
              <a:t>, </a:t>
            </a:r>
            <a:r>
              <a:rPr lang="ko-KR" altLang="en-US" dirty="0"/>
              <a:t>글로 쓸 수 있습니다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드라마 </a:t>
            </a:r>
            <a:r>
              <a:rPr lang="en-US" altLang="ko-KR" dirty="0"/>
              <a:t>‘</a:t>
            </a:r>
            <a:r>
              <a:rPr lang="ko-KR" altLang="en-US" dirty="0"/>
              <a:t>응답하라 </a:t>
            </a:r>
            <a:r>
              <a:rPr lang="en-US" altLang="ko-KR" dirty="0"/>
              <a:t>1988’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38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(p33)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(p36)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‘</a:t>
            </a:r>
            <a:r>
              <a:rPr lang="ko-KR" altLang="en-US" sz="800" dirty="0"/>
              <a:t>이사</a:t>
            </a:r>
            <a:r>
              <a:rPr lang="en-US" altLang="ko-KR" sz="800" dirty="0"/>
              <a:t>’</a:t>
            </a:r>
            <a:r>
              <a:rPr lang="ko-KR" altLang="en-US" sz="800" dirty="0"/>
              <a:t>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유진이는 헤어진 친구들과 어떻게 연락하고 있나요</a:t>
            </a:r>
            <a:r>
              <a:rPr lang="en-US" altLang="ko-KR" sz="800" dirty="0"/>
              <a:t>? SNS 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유진이는 옆집 할아버지를 뵙고 무엇을 했나요</a:t>
            </a:r>
            <a:r>
              <a:rPr lang="en-US" altLang="ko-KR" sz="800" dirty="0"/>
              <a:t>? </a:t>
            </a:r>
            <a:r>
              <a:rPr lang="ko-KR" altLang="en-US" sz="800" dirty="0"/>
              <a:t>인사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를 </a:t>
            </a:r>
            <a:r>
              <a:rPr lang="ko-KR" altLang="en-US" dirty="0" err="1"/>
              <a:t>통해＇는</a:t>
            </a:r>
            <a:r>
              <a:rPr lang="ko-KR" altLang="en-US" dirty="0"/>
              <a:t> 명사에 붙어 앞의 명사가 뒤의 행위나 상황의 매개가 되거나 연결하는 수단이 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hyperlink" Target="https://hu.pinterest.com/pin/338614465733492612/?amp_client_id=" TargetMode="Externa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emf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x33YQZZ2jM?feature=oembed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prezi.com/honkmvzddvwc/presentation/" TargetMode="External"/><Relationship Id="rId3" Type="http://schemas.openxmlformats.org/officeDocument/2006/relationships/hyperlink" Target="https://www.youtube.com/watch?v=hPmA24OQRw8" TargetMode="External"/><Relationship Id="rId7" Type="http://schemas.openxmlformats.org/officeDocument/2006/relationships/hyperlink" Target="https://www.crowdpic.net/photos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hutterstock.com/ko/image-vector/illustration-kids-holding-reading-newspaper-793741018" TargetMode="External"/><Relationship Id="rId5" Type="http://schemas.openxmlformats.org/officeDocument/2006/relationships/hyperlink" Target="https://imgsponsor.tistory.com/310" TargetMode="External"/><Relationship Id="rId10" Type="http://schemas.openxmlformats.org/officeDocument/2006/relationships/hyperlink" Target="https://www.newstown.co.kr/news/articleView.html?idxno=440120" TargetMode="External"/><Relationship Id="rId4" Type="http://schemas.openxmlformats.org/officeDocument/2006/relationships/hyperlink" Target="https://www.gettyimagesbank.com/view/&#51068;&#47084;&#49828;&#53944;-&#48393;&#49324;-&#48373;&#51648;-&#49324;&#54924;&#48373;&#51648;-&#45208;&#45588;/a9620536" TargetMode="External"/><Relationship Id="rId9" Type="http://schemas.openxmlformats.org/officeDocument/2006/relationships/hyperlink" Target="https://prezi.com/t5jsngmhgup3/presentatio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PmA24OQRw8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11099507/5-1_unit-3-&#44032;&#51313;-&#44057;&#51008;-&#51060;&#50883;&#49324;&#52492;-flash-cards/?n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quizlet.com/508678735/5-1-_unit-6-&#45236;&#44032;-&#51339;&#50500;&#54616;&#45716;-&#47564;&#54868;-&#50689;&#54868;-&#51452;&#51064;&#44277;-flash-cards/?ne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376" y="3348811"/>
            <a:ext cx="10454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실패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3350092"/>
            <a:ext cx="27890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실패를 통해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392" y="2514599"/>
            <a:ext cx="11231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관찰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2514599"/>
            <a:ext cx="31839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관찰을 통해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040" y="4183023"/>
            <a:ext cx="15661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바자회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4185585"/>
            <a:ext cx="33016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바자회를 통해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040" y="5017236"/>
            <a:ext cx="21075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수학여행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7" y="5021078"/>
            <a:ext cx="36827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수학여행을 통해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통해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noun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-</a:t>
            </a:r>
            <a:r>
              <a:rPr lang="ko-KR" altLang="en-US" sz="3000" dirty="0">
                <a:solidFill>
                  <a:srgbClr val="FF0000"/>
                </a:solidFill>
              </a:rPr>
              <a:t>을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를 통해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82379" y="282121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82379" y="365344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82379" y="448567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82379" y="531789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BFC3A2-0B50-4600-8455-E63B6FDE398E}"/>
              </a:ext>
            </a:extLst>
          </p:cNvPr>
          <p:cNvGrpSpPr/>
          <p:nvPr/>
        </p:nvGrpSpPr>
        <p:grpSpPr>
          <a:xfrm>
            <a:off x="2456133" y="86290"/>
            <a:ext cx="7279735" cy="929824"/>
            <a:chOff x="2000997" y="86290"/>
            <a:chExt cx="7279735" cy="92982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911269" y="86290"/>
              <a:ext cx="636946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0997" y="188697"/>
              <a:ext cx="760672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465652" y="1262335"/>
            <a:ext cx="926069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통해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84588" y="2080440"/>
            <a:ext cx="4465321" cy="1156536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관찰을 통해 </a:t>
            </a:r>
            <a:r>
              <a:rPr lang="ko-KR" altLang="en-US" sz="2400" dirty="0">
                <a:solidFill>
                  <a:schemeClr val="tx1"/>
                </a:solidFill>
              </a:rPr>
              <a:t>양파 뿌리가 어떻게 자라는지 알게 됐어요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28556A-A5C9-4247-87DD-9F8EBE7F8AB5}"/>
              </a:ext>
            </a:extLst>
          </p:cNvPr>
          <p:cNvGrpSpPr/>
          <p:nvPr/>
        </p:nvGrpSpPr>
        <p:grpSpPr>
          <a:xfrm>
            <a:off x="2651967" y="86290"/>
            <a:ext cx="6888067" cy="929824"/>
            <a:chOff x="2326459" y="86290"/>
            <a:chExt cx="688806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77474" y="86290"/>
              <a:ext cx="62370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6459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80809" y="2080440"/>
            <a:ext cx="3411939" cy="115653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요즘 과학시간에 뭘 </a:t>
            </a:r>
            <a:r>
              <a:rPr lang="ko-KR" altLang="en-US" sz="2400" dirty="0" err="1">
                <a:solidFill>
                  <a:schemeClr val="tx1"/>
                </a:solidFill>
              </a:rPr>
              <a:t>배웠니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72649" y="3236976"/>
            <a:ext cx="3411939" cy="27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730958" y="67110"/>
            <a:ext cx="6730085" cy="949004"/>
            <a:chOff x="3033040" y="67110"/>
            <a:chExt cx="6730085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61703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685955" y="5721100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3037E3-1CD5-493D-BD5E-4ED206F2F713}"/>
              </a:ext>
            </a:extLst>
          </p:cNvPr>
          <p:cNvSpPr txBox="1"/>
          <p:nvPr/>
        </p:nvSpPr>
        <p:spPr>
          <a:xfrm>
            <a:off x="1465652" y="1262335"/>
            <a:ext cx="926069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통해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B72D20-A61E-4D84-9475-5E3B5EC98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364" y="3132596"/>
            <a:ext cx="3551144" cy="2942536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786652" y="2102856"/>
            <a:ext cx="3140583" cy="1111951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실패하면 어떻게 하지요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34322" y="2102856"/>
            <a:ext cx="4593271" cy="1426728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실패할 수도 있지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그런데 </a:t>
            </a:r>
            <a:r>
              <a:rPr lang="ko-KR" altLang="en-US" sz="2400" b="1" dirty="0">
                <a:solidFill>
                  <a:srgbClr val="FF0000"/>
                </a:solidFill>
              </a:rPr>
              <a:t>실패를 통해 </a:t>
            </a:r>
            <a:r>
              <a:rPr lang="ko-KR" altLang="en-US" sz="2400" dirty="0">
                <a:solidFill>
                  <a:schemeClr val="tx1"/>
                </a:solidFill>
              </a:rPr>
              <a:t>무엇인가를 배울 수 있으면 되는 거야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97608" y="67110"/>
            <a:ext cx="6996784" cy="949004"/>
            <a:chOff x="3033040" y="67110"/>
            <a:chExt cx="699678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7" y="86290"/>
              <a:ext cx="64370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787" y="2534560"/>
            <a:ext cx="3950125" cy="32731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7507224" y="5595665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DDA959-74A2-43C7-8400-0619C82BF2B9}"/>
              </a:ext>
            </a:extLst>
          </p:cNvPr>
          <p:cNvSpPr txBox="1"/>
          <p:nvPr/>
        </p:nvSpPr>
        <p:spPr>
          <a:xfrm>
            <a:off x="1465652" y="1262335"/>
            <a:ext cx="926069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통해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07224" y="1952983"/>
            <a:ext cx="4548411" cy="1329713"/>
          </a:xfrm>
          <a:prstGeom prst="wedgeRoundRectCallout">
            <a:avLst>
              <a:gd name="adj1" fmla="val -51093"/>
              <a:gd name="adj2" fmla="val 7032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바자회를 통해 </a:t>
            </a:r>
            <a:r>
              <a:rPr lang="ko-KR" altLang="en-US" sz="2400" dirty="0">
                <a:solidFill>
                  <a:schemeClr val="tx1"/>
                </a:solidFill>
              </a:rPr>
              <a:t>모인 돈은 어려운 이웃을 위해서 사용될 거예요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36365" y="1952983"/>
            <a:ext cx="3210423" cy="132971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바자회에서 모인 돈으로 뭘 할 거니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73795" y="67110"/>
            <a:ext cx="7044410" cy="949004"/>
            <a:chOff x="3033040" y="67110"/>
            <a:chExt cx="6672935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611322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569" y="3302196"/>
            <a:ext cx="3475969" cy="27884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9775151-6196-4EA2-A5CA-442AC1E33EEB}"/>
              </a:ext>
            </a:extLst>
          </p:cNvPr>
          <p:cNvSpPr txBox="1"/>
          <p:nvPr/>
        </p:nvSpPr>
        <p:spPr>
          <a:xfrm>
            <a:off x="1465652" y="1262335"/>
            <a:ext cx="926069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통해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6932332" y="2230082"/>
            <a:ext cx="4956110" cy="1133475"/>
          </a:xfrm>
          <a:prstGeom prst="wedgeRoundRectCallout">
            <a:avLst>
              <a:gd name="adj1" fmla="val -44803"/>
              <a:gd name="adj2" fmla="val 9958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수학여행을 통해 </a:t>
            </a:r>
            <a:r>
              <a:rPr lang="ko-KR" altLang="en-US" sz="2400" dirty="0" err="1">
                <a:solidFill>
                  <a:schemeClr val="tx1"/>
                </a:solidFill>
              </a:rPr>
              <a:t>친구들하고도</a:t>
            </a:r>
            <a:r>
              <a:rPr lang="ko-KR" altLang="en-US" sz="2400" dirty="0">
                <a:solidFill>
                  <a:schemeClr val="tx1"/>
                </a:solidFill>
              </a:rPr>
              <a:t> 가까워지고 좋은 추억도 많이 </a:t>
            </a:r>
            <a:r>
              <a:rPr lang="ko-KR" altLang="en-US" sz="2400" dirty="0" err="1">
                <a:solidFill>
                  <a:schemeClr val="tx1"/>
                </a:solidFill>
              </a:rPr>
              <a:t>생겼어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05767" y="2230082"/>
            <a:ext cx="3433322" cy="113347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수학여행 갔다 왔다면서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 err="1">
                <a:solidFill>
                  <a:schemeClr val="tx1"/>
                </a:solidFill>
              </a:rPr>
              <a:t>재미있었어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630946" y="67110"/>
            <a:ext cx="6930109" cy="949004"/>
            <a:chOff x="3033040" y="67110"/>
            <a:chExt cx="5313568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75385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895726" y="3887297"/>
            <a:ext cx="64960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(</a:t>
            </a:r>
            <a:r>
              <a:rPr lang="ko-KR" altLang="en-US" sz="2500" dirty="0"/>
              <a:t>독서</a:t>
            </a:r>
            <a:r>
              <a:rPr lang="en-US" altLang="ko-KR" sz="2500" dirty="0"/>
              <a:t>) </a:t>
            </a:r>
            <a:r>
              <a:rPr lang="ko-KR" altLang="en-US" sz="2500" dirty="0"/>
              <a:t>새로운 것을 많이 배우게 돼요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829" y="4276860"/>
            <a:ext cx="488211" cy="5384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881658" y="4404491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독서를 통해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3257550" y="5260609"/>
            <a:ext cx="66242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독서를 통해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새로운 것을 많이 배우게 돼요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718516" y="3171727"/>
            <a:ext cx="36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https://www.pinterest.co.uk/pin/76068681192384627/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6C0C92-28B4-4F95-A27F-F368372B5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5345" y="1221905"/>
            <a:ext cx="2861310" cy="236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630945" y="67110"/>
            <a:ext cx="6930110" cy="949004"/>
            <a:chOff x="3033040" y="67110"/>
            <a:chExt cx="5575347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501563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576062" y="3822599"/>
            <a:ext cx="75006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오늘 아침 </a:t>
            </a:r>
            <a:r>
              <a:rPr lang="en-US" altLang="ko-KR" sz="2500" dirty="0"/>
              <a:t>(</a:t>
            </a:r>
            <a:r>
              <a:rPr lang="ko-KR" altLang="en-US" sz="2500" dirty="0"/>
              <a:t>신문 기사</a:t>
            </a:r>
            <a:r>
              <a:rPr lang="en-US" altLang="ko-KR" sz="2500" dirty="0"/>
              <a:t>) </a:t>
            </a:r>
            <a:r>
              <a:rPr lang="ko-KR" altLang="en-US" sz="2500" dirty="0"/>
              <a:t>그 소식을 알게 되었어요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386" y="4396770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621893" y="4440201"/>
            <a:ext cx="27129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신문 기사를 통해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295144" y="5326814"/>
            <a:ext cx="86244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오늘 아침 </a:t>
            </a:r>
            <a:r>
              <a:rPr lang="ko-KR" altLang="en-US" sz="2500" b="1" dirty="0">
                <a:solidFill>
                  <a:srgbClr val="FF0000"/>
                </a:solidFill>
              </a:rPr>
              <a:t>신문 기사를 통해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그 소식을 알게 되었어요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309660" y="3343794"/>
            <a:ext cx="49997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https://ac-illust.com/ko/clip-art/930568/</a:t>
            </a:r>
            <a:r>
              <a:rPr lang="ko-KR" altLang="en-US" sz="1000" dirty="0"/>
              <a:t>어린이</a:t>
            </a:r>
            <a:r>
              <a:rPr lang="en-US" altLang="ko-KR" sz="1000" dirty="0"/>
              <a:t>-</a:t>
            </a:r>
            <a:r>
              <a:rPr lang="ko-KR" altLang="en-US" sz="1000" dirty="0"/>
              <a:t>신문</a:t>
            </a:r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5FA7FE-F3AB-43D3-8026-4FEA83BB1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286" y="1496397"/>
            <a:ext cx="1997429" cy="209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691270" y="67110"/>
            <a:ext cx="6809460" cy="949004"/>
            <a:chOff x="3033040" y="67110"/>
            <a:chExt cx="6809460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01752" y="3968771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봉사 활동</a:t>
            </a:r>
            <a:r>
              <a:rPr lang="en-US" altLang="ko-KR" sz="2500" dirty="0"/>
              <a:t>) </a:t>
            </a:r>
            <a:r>
              <a:rPr lang="ko-KR" altLang="en-US" sz="2500" dirty="0"/>
              <a:t>다른 사람을 돕고 나도 기쁨과 보람을 느껴요</a:t>
            </a:r>
            <a:r>
              <a:rPr lang="en-US" altLang="ko-KR" sz="25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748" y="445915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018572" y="4504935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봉사 활동을 통해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636776" y="5242992"/>
            <a:ext cx="90982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봉사 활동을 통해 </a:t>
            </a:r>
            <a:r>
              <a:rPr lang="ko-KR" altLang="en-US" sz="2500" dirty="0"/>
              <a:t>다른 사람을 돕고 나도 기쁨과 보람을 느껴요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6976872" y="3359478"/>
            <a:ext cx="514510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https://www.gettyimagesbank.com/view/</a:t>
            </a:r>
            <a:r>
              <a:rPr lang="ko-KR" altLang="en-US" sz="1000" dirty="0"/>
              <a:t>일러스트</a:t>
            </a:r>
            <a:r>
              <a:rPr lang="en-US" altLang="ko-KR" sz="1000" dirty="0"/>
              <a:t>-</a:t>
            </a:r>
            <a:r>
              <a:rPr lang="ko-KR" altLang="en-US" sz="1000" dirty="0"/>
              <a:t>봉사</a:t>
            </a:r>
            <a:r>
              <a:rPr lang="en-US" altLang="ko-KR" sz="1000" dirty="0"/>
              <a:t>-</a:t>
            </a:r>
            <a:r>
              <a:rPr lang="ko-KR" altLang="en-US" sz="1000" dirty="0"/>
              <a:t>복지</a:t>
            </a:r>
            <a:r>
              <a:rPr lang="en-US" altLang="ko-KR" sz="1000" dirty="0"/>
              <a:t>-</a:t>
            </a:r>
            <a:r>
              <a:rPr lang="ko-KR" altLang="en-US" sz="1000" dirty="0"/>
              <a:t>사회복지</a:t>
            </a:r>
            <a:r>
              <a:rPr lang="en-US" altLang="ko-KR" sz="1000" dirty="0"/>
              <a:t>-</a:t>
            </a:r>
            <a:r>
              <a:rPr lang="ko-KR" altLang="en-US" sz="1000" dirty="0"/>
              <a:t>나눔</a:t>
            </a:r>
            <a:r>
              <a:rPr lang="en-US" altLang="ko-KR" sz="1000" dirty="0"/>
              <a:t>/</a:t>
            </a:r>
            <a:r>
              <a:rPr lang="en-US" sz="1000" dirty="0"/>
              <a:t>a9620536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60FA63-22F3-4E60-B80C-C5BFEA0FF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9690" y="1202939"/>
            <a:ext cx="1912620" cy="23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 만큼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그렇게 맛있어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응</a:t>
            </a:r>
            <a:r>
              <a:rPr lang="en-US" altLang="ko-KR" sz="2400" dirty="0"/>
              <a:t>, </a:t>
            </a:r>
            <a:r>
              <a:rPr lang="ko-KR" altLang="en-US" sz="2400" dirty="0"/>
              <a:t>둘이 먹다가 하나가 죽어도 </a:t>
            </a:r>
            <a:r>
              <a:rPr lang="ko-KR" altLang="en-US" sz="2400" b="1" u="sng" dirty="0">
                <a:solidFill>
                  <a:srgbClr val="FF0000"/>
                </a:solidFill>
              </a:rPr>
              <a:t>모를 만큼 </a:t>
            </a:r>
            <a:r>
              <a:rPr lang="ko-KR" altLang="en-US" sz="2400" dirty="0"/>
              <a:t>맛있어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the succeeding part is similar in amount or degree to the preceding part.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299991" y="-757"/>
            <a:ext cx="6920588" cy="929824"/>
            <a:chOff x="2753186" y="-757"/>
            <a:chExt cx="5769070" cy="92982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312895" y="-757"/>
              <a:ext cx="520936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 만큼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186" y="86768"/>
              <a:ext cx="559709" cy="64633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286014" y="304292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사촌 동생을 </a:t>
            </a:r>
            <a:r>
              <a:rPr lang="en-US" altLang="ko-KR" sz="2400" dirty="0"/>
              <a:t>1</a:t>
            </a:r>
            <a:r>
              <a:rPr lang="ko-KR" altLang="en-US" sz="2400" dirty="0"/>
              <a:t>년 만에 만났는데 못 </a:t>
            </a:r>
            <a:r>
              <a:rPr lang="ko-KR" altLang="en-US" sz="2400" b="1" u="sng" dirty="0">
                <a:solidFill>
                  <a:srgbClr val="FF0000"/>
                </a:solidFill>
              </a:rPr>
              <a:t>알아볼 만큼 </a:t>
            </a:r>
            <a:r>
              <a:rPr lang="ko-KR" altLang="en-US" sz="2400" dirty="0"/>
              <a:t>키가 </a:t>
            </a:r>
            <a:r>
              <a:rPr lang="ko-KR" altLang="en-US" sz="2400" dirty="0" err="1"/>
              <a:t>컸어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376501" y="3725224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식사 후에 후식으로 꼭 하나씩 </a:t>
            </a:r>
            <a:r>
              <a:rPr lang="ko-KR" altLang="en-US" sz="2400" b="1" u="sng" dirty="0">
                <a:solidFill>
                  <a:srgbClr val="FF0000"/>
                </a:solidFill>
              </a:rPr>
              <a:t>먹을 만큼 </a:t>
            </a:r>
            <a:r>
              <a:rPr lang="ko-KR" altLang="en-US" sz="2400" dirty="0"/>
              <a:t>아이스크림을 좋아해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752" y="3100355"/>
            <a:ext cx="35661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밤을 새워야 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9316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밤을 새워야 할 만큼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973" y="2334680"/>
            <a:ext cx="20233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좋아하다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471" y="232389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좋아할 만큼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" y="3866030"/>
            <a:ext cx="477191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000" dirty="0"/>
              <a:t>이웃사촌이라는 말이 있다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862435"/>
            <a:ext cx="55435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000" dirty="0"/>
              <a:t>이웃사촌이라는 말이 있을 만큼</a:t>
            </a:r>
            <a:endParaRPr lang="ko-KR" altLang="en-US" sz="30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650" y="4600928"/>
            <a:ext cx="23461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볼 수 있다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60092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볼 수 있을 만큼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 만큼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 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ㄹ 만큼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99447" y="265668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39672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1367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48768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48944" y="2450986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1C4A9-BDD4-400C-A4BA-62A384EE4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11" y="196251"/>
            <a:ext cx="559709" cy="64633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66D6F7D-B9C2-472B-9E73-E4DB9B94790D}"/>
              </a:ext>
            </a:extLst>
          </p:cNvPr>
          <p:cNvSpPr txBox="1">
            <a:spLocks/>
          </p:cNvSpPr>
          <p:nvPr/>
        </p:nvSpPr>
        <p:spPr>
          <a:xfrm>
            <a:off x="2971421" y="46822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A5A149-95F8-45D9-AEE1-61D5CDECB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656" y="86488"/>
            <a:ext cx="8476488" cy="609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17876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 만큼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470957" y="3144644"/>
            <a:ext cx="4123944" cy="285363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F85971-C0DB-4F8B-AE67-8B55E21A850D}"/>
              </a:ext>
            </a:extLst>
          </p:cNvPr>
          <p:cNvGrpSpPr/>
          <p:nvPr/>
        </p:nvGrpSpPr>
        <p:grpSpPr>
          <a:xfrm>
            <a:off x="2691566" y="0"/>
            <a:ext cx="6808868" cy="929824"/>
            <a:chOff x="3029474" y="0"/>
            <a:chExt cx="6808868" cy="92982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9474" y="12433"/>
              <a:ext cx="559709" cy="646331"/>
            </a:xfrm>
            <a:prstGeom prst="rect">
              <a:avLst/>
            </a:prstGeom>
          </p:spPr>
        </p:pic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FF6D8D4D-9F12-45E7-BF2A-80DF80EEBA5F}"/>
                </a:ext>
              </a:extLst>
            </p:cNvPr>
            <p:cNvSpPr txBox="1">
              <a:spLocks/>
            </p:cNvSpPr>
            <p:nvPr/>
          </p:nvSpPr>
          <p:spPr>
            <a:xfrm>
              <a:off x="3589183" y="0"/>
              <a:ext cx="624915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 만큼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88356" y="2345378"/>
            <a:ext cx="4034397" cy="1751133"/>
          </a:xfrm>
          <a:prstGeom prst="wedgeRoundRectCallout">
            <a:avLst>
              <a:gd name="adj1" fmla="val -43839"/>
              <a:gd name="adj2" fmla="val 7026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그 선수는 어른이나 아이나 모두가 </a:t>
            </a:r>
            <a:r>
              <a:rPr lang="ko-KR" altLang="en-US" sz="2400" b="1" dirty="0">
                <a:solidFill>
                  <a:srgbClr val="FF0000"/>
                </a:solidFill>
              </a:rPr>
              <a:t>좋아할 만큼 </a:t>
            </a:r>
            <a:r>
              <a:rPr lang="ko-KR" altLang="en-US" sz="2400" dirty="0">
                <a:solidFill>
                  <a:schemeClr val="tx1"/>
                </a:solidFill>
              </a:rPr>
              <a:t>많은 사람들에게 인기가 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8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모두들 그 선수를 좋아하는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708" y="216962"/>
            <a:ext cx="682712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BC6F08F-77A0-4C14-8969-016BD0A59EF3}"/>
              </a:ext>
            </a:extLst>
          </p:cNvPr>
          <p:cNvSpPr txBox="1">
            <a:spLocks/>
          </p:cNvSpPr>
          <p:nvPr/>
        </p:nvSpPr>
        <p:spPr>
          <a:xfrm>
            <a:off x="2971421" y="13329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7CF5DB-C1DE-42AF-9E66-36AE36BB816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24465" y="2898649"/>
            <a:ext cx="3976535" cy="29765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CED846-B7FF-46A6-8646-7D5AB1E2EC6E}"/>
              </a:ext>
            </a:extLst>
          </p:cNvPr>
          <p:cNvSpPr txBox="1"/>
          <p:nvPr/>
        </p:nvSpPr>
        <p:spPr>
          <a:xfrm>
            <a:off x="1777971" y="126659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 만큼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01000" y="2193107"/>
            <a:ext cx="3843024" cy="1010952"/>
          </a:xfrm>
          <a:prstGeom prst="wedgeRoundRectCallout">
            <a:avLst>
              <a:gd name="adj1" fmla="val -42885"/>
              <a:gd name="adj2" fmla="val 898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밤을 </a:t>
            </a:r>
            <a:r>
              <a:rPr lang="ko-KR" altLang="en-US" sz="2400" b="1" dirty="0">
                <a:solidFill>
                  <a:srgbClr val="FF0000"/>
                </a:solidFill>
              </a:rPr>
              <a:t>새워야 할 만큼 </a:t>
            </a:r>
            <a:r>
              <a:rPr lang="ko-KR" altLang="en-US" sz="2400" dirty="0">
                <a:solidFill>
                  <a:schemeClr val="tx1"/>
                </a:solidFill>
              </a:rPr>
              <a:t>숙제가 많아요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692067" y="2267503"/>
            <a:ext cx="3639645" cy="1077627"/>
          </a:xfrm>
          <a:prstGeom prst="wedgeRoundRectCallout">
            <a:avLst>
              <a:gd name="adj1" fmla="val 49475"/>
              <a:gd name="adj2" fmla="val 663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err="1">
                <a:solidFill>
                  <a:schemeClr val="tx1"/>
                </a:solidFill>
              </a:rPr>
              <a:t>숙제할</a:t>
            </a:r>
            <a:r>
              <a:rPr lang="ko-KR" altLang="en-US" sz="2400" dirty="0">
                <a:solidFill>
                  <a:schemeClr val="tx1"/>
                </a:solidFill>
              </a:rPr>
              <a:t> 게 </a:t>
            </a:r>
            <a:r>
              <a:rPr lang="ko-KR" altLang="en-US" sz="2400" dirty="0" err="1">
                <a:solidFill>
                  <a:schemeClr val="tx1"/>
                </a:solidFill>
              </a:rPr>
              <a:t>많니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25512" y="2137648"/>
            <a:ext cx="4380738" cy="1172004"/>
          </a:xfrm>
          <a:prstGeom prst="wedgeRoundRectCallout">
            <a:avLst>
              <a:gd name="adj1" fmla="val -39434"/>
              <a:gd name="adj2" fmla="val 9582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엄마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한국 동화책을 읽었는데 옛날 한국 사람들은 이웃과 참 가깝게 지냈나 봐요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352" y="53685"/>
            <a:ext cx="702068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508655" y="2137648"/>
            <a:ext cx="4063345" cy="1291352"/>
          </a:xfrm>
          <a:prstGeom prst="wedgeRoundRectCallout">
            <a:avLst>
              <a:gd name="adj1" fmla="val 41138"/>
              <a:gd name="adj2" fmla="val 8714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그럼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이웃 사촌이라는 말이 있을 만큼</a:t>
            </a:r>
            <a:r>
              <a:rPr lang="ko-KR" altLang="en-US" sz="2400" dirty="0">
                <a:solidFill>
                  <a:schemeClr val="tx1"/>
                </a:solidFill>
              </a:rPr>
              <a:t> 예전에는 이웃과 가까이 </a:t>
            </a:r>
            <a:r>
              <a:rPr lang="ko-KR" altLang="en-US" sz="2400" dirty="0" err="1">
                <a:solidFill>
                  <a:schemeClr val="tx1"/>
                </a:solidFill>
              </a:rPr>
              <a:t>지냈어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19701" y="3658474"/>
            <a:ext cx="3752597" cy="23356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3F63310-B21D-439A-ADB6-38822A0DCB5B}"/>
              </a:ext>
            </a:extLst>
          </p:cNvPr>
          <p:cNvSpPr txBox="1">
            <a:spLocks/>
          </p:cNvSpPr>
          <p:nvPr/>
        </p:nvSpPr>
        <p:spPr>
          <a:xfrm>
            <a:off x="2971421" y="1025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C5BE5-4D4C-4824-9CAF-6415B55B3EBC}"/>
              </a:ext>
            </a:extLst>
          </p:cNvPr>
          <p:cNvSpPr txBox="1"/>
          <p:nvPr/>
        </p:nvSpPr>
        <p:spPr>
          <a:xfrm>
            <a:off x="1777971" y="1178407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 만큼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022" y="15192"/>
            <a:ext cx="658050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810BB2-49C4-4A59-971B-02F913961DE7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35437" y="3300984"/>
            <a:ext cx="3623352" cy="26972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7B5C00A-1C91-4844-8A33-B516847463C2}"/>
              </a:ext>
            </a:extLst>
          </p:cNvPr>
          <p:cNvSpPr txBox="1"/>
          <p:nvPr/>
        </p:nvSpPr>
        <p:spPr>
          <a:xfrm>
            <a:off x="1777971" y="1171312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 만큼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081910" y="2039198"/>
            <a:ext cx="4769017" cy="1224679"/>
          </a:xfrm>
          <a:prstGeom prst="wedgeRoundRectCallout">
            <a:avLst>
              <a:gd name="adj1" fmla="val -49702"/>
              <a:gd name="adj2" fmla="val 8560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그래서 그런지 </a:t>
            </a:r>
            <a:r>
              <a:rPr lang="en-US" altLang="ko-KR" sz="2400" dirty="0">
                <a:solidFill>
                  <a:schemeClr val="tx1"/>
                </a:solidFill>
              </a:rPr>
              <a:t>TV</a:t>
            </a:r>
            <a:r>
              <a:rPr lang="ko-KR" altLang="en-US" sz="2400" dirty="0">
                <a:solidFill>
                  <a:schemeClr val="tx1"/>
                </a:solidFill>
              </a:rPr>
              <a:t>를 틀면 거의 하루 종일 그 배우의 광고를 </a:t>
            </a:r>
            <a:r>
              <a:rPr lang="ko-KR" altLang="en-US" sz="2400" b="1" dirty="0">
                <a:solidFill>
                  <a:srgbClr val="FF0000"/>
                </a:solidFill>
              </a:rPr>
              <a:t>볼 수 있을  만큼 </a:t>
            </a:r>
            <a:r>
              <a:rPr lang="ko-KR" altLang="en-US" sz="2400" dirty="0">
                <a:solidFill>
                  <a:schemeClr val="tx1"/>
                </a:solidFill>
              </a:rPr>
              <a:t>광고가 많이 나와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412726" y="2039198"/>
            <a:ext cx="3517355" cy="986934"/>
          </a:xfrm>
          <a:prstGeom prst="wedgeRoundRectCallout">
            <a:avLst>
              <a:gd name="adj1" fmla="val 42454"/>
              <a:gd name="adj2" fmla="val 11070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 배우가 요즘 제일 인기 있는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26" y="5705"/>
            <a:ext cx="681794" cy="646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425183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한국학교에 자꾸 빠지더니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84542" y="3352172"/>
            <a:ext cx="6222916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/>
              <a:t>A </a:t>
            </a:r>
            <a:r>
              <a:rPr lang="ko-KR" altLang="en-US" sz="2500" dirty="0"/>
              <a:t>동생은 요즘 한국학교 잘 다니니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네</a:t>
            </a:r>
            <a:r>
              <a:rPr lang="en-US" altLang="ko-KR" sz="2500" dirty="0"/>
              <a:t>. </a:t>
            </a:r>
            <a:r>
              <a:rPr lang="ko-KR" altLang="en-US" sz="2500" dirty="0"/>
              <a:t>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한국어 실력이 늘었어요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8898" y="4686255"/>
            <a:ext cx="48942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우리 가족 모두 깜짝 놀랄 만큼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425182" y="5431626"/>
            <a:ext cx="51054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우리 가족 모두 깜짝 놀라더라도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6530612" y="4745796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798961" y="2546325"/>
            <a:ext cx="3963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5"/>
              </a:rPr>
              <a:t>https://hu.pinterest.com/pin/338614465733492612/?amp_client_id=</a:t>
            </a:r>
            <a:endParaRPr lang="en-US" sz="1000" dirty="0"/>
          </a:p>
          <a:p>
            <a:r>
              <a:rPr lang="en-US" sz="1000" dirty="0"/>
              <a:t>CLIENT_ID(_)&amp;mweb_unauth_id=&amp;simplified=true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AD663D9-F1B3-4655-BEF1-A7434E4419C0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0FDF8-1627-4BC1-B189-892794F78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2011" y="1262375"/>
            <a:ext cx="2867978" cy="18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11" y="151069"/>
            <a:ext cx="559709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174" y="398747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1" y="4630846"/>
            <a:ext cx="46516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표가 </a:t>
            </a:r>
            <a:r>
              <a:rPr lang="en-US" altLang="ko-KR" sz="2500" dirty="0"/>
              <a:t>10</a:t>
            </a:r>
            <a:r>
              <a:rPr lang="ko-KR" altLang="en-US" sz="2500" dirty="0"/>
              <a:t>분 만에 매진될 만큼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표를 </a:t>
            </a:r>
            <a:r>
              <a:rPr lang="en-US" altLang="ko-KR" sz="2500" dirty="0"/>
              <a:t>10</a:t>
            </a:r>
            <a:r>
              <a:rPr lang="ko-KR" altLang="en-US" sz="2500" dirty="0"/>
              <a:t>분 만에 사려면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친구와 가고 싶어서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216373" y="2779054"/>
            <a:ext cx="25199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https://imgsponsor.tistory.com/310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2570384" y="3180790"/>
            <a:ext cx="7051232" cy="11868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그 가수의 콘서트 표 사기가 그렇게 힘들어요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네</a:t>
            </a:r>
            <a:r>
              <a:rPr lang="en-US" altLang="ko-KR" sz="2500" dirty="0"/>
              <a:t>, </a:t>
            </a:r>
            <a:r>
              <a:rPr lang="ko-KR" altLang="en-US" sz="2500" dirty="0"/>
              <a:t> 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인기가 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B07CEF3-4669-4B65-81AD-9024DE76FCC2}"/>
              </a:ext>
            </a:extLst>
          </p:cNvPr>
          <p:cNvSpPr txBox="1">
            <a:spLocks/>
          </p:cNvSpPr>
          <p:nvPr/>
        </p:nvSpPr>
        <p:spPr>
          <a:xfrm>
            <a:off x="2971421" y="9323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8E748E-7942-4706-A004-FA0C4FDA1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247" y="1047150"/>
            <a:ext cx="1609506" cy="204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185" y="155406"/>
            <a:ext cx="792034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02" y="367798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96627" y="458254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사전을 찾지 않아서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42672" y="4582548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 </a:t>
            </a:r>
            <a:r>
              <a:rPr lang="ko-KR" altLang="en-US" sz="2500" dirty="0"/>
              <a:t>사전에서 한국어를 찾았고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96626" y="5279767"/>
            <a:ext cx="71821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사전을 찾지 않고 신문을 읽을 수 있을 만큼</a:t>
            </a:r>
            <a:endParaRPr lang="en-US" sz="2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7090535" y="2336665"/>
            <a:ext cx="391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https://www.shutterstock.com/ko/image-vector/illustration-kids-holding-reading-newspaper-793741018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959C2-F86D-44CE-8517-2CB46B87F68D}"/>
              </a:ext>
            </a:extLst>
          </p:cNvPr>
          <p:cNvSpPr txBox="1"/>
          <p:nvPr/>
        </p:nvSpPr>
        <p:spPr>
          <a:xfrm>
            <a:off x="2346230" y="3125758"/>
            <a:ext cx="7499541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유진이가 한국어를 아주 잘한다면서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네</a:t>
            </a:r>
            <a:r>
              <a:rPr lang="en-US" altLang="ko-KR" sz="2500" dirty="0"/>
              <a:t>, </a:t>
            </a:r>
            <a:r>
              <a:rPr lang="ko-KR" altLang="en-US" sz="2500" dirty="0"/>
              <a:t> </a:t>
            </a:r>
            <a:r>
              <a:rPr lang="en-US" altLang="ko-KR" sz="2500" dirty="0"/>
              <a:t>_______________ </a:t>
            </a:r>
            <a:r>
              <a:rPr lang="ko-KR" altLang="en-US" sz="2500" dirty="0"/>
              <a:t>한국어 단어를 많이 알아요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FCDF00-CC27-4A29-8C39-553580D38221}"/>
              </a:ext>
            </a:extLst>
          </p:cNvPr>
          <p:cNvSpPr/>
          <p:nvPr/>
        </p:nvSpPr>
        <p:spPr>
          <a:xfrm>
            <a:off x="1524000" y="5295900"/>
            <a:ext cx="657225" cy="4770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64F872A-EA99-4D61-A4E1-15B012FE2C7A}"/>
              </a:ext>
            </a:extLst>
          </p:cNvPr>
          <p:cNvSpPr txBox="1">
            <a:spLocks/>
          </p:cNvSpPr>
          <p:nvPr/>
        </p:nvSpPr>
        <p:spPr>
          <a:xfrm>
            <a:off x="2971421" y="1366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 만큼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3ADE71-AB4A-4409-A172-F6AF346BC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002" y="1151484"/>
            <a:ext cx="1765997" cy="167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566512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P.36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E86236-9168-42C8-8A50-29B4FF974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485" y="1725652"/>
            <a:ext cx="4298220" cy="3406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9D3089-ED0A-4120-A865-23586D3DC2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9570" y="1277008"/>
            <a:ext cx="5724939" cy="4288107"/>
          </a:xfrm>
          <a:prstGeom prst="rect">
            <a:avLst/>
          </a:prstGeom>
        </p:spPr>
      </p:pic>
      <p:pic>
        <p:nvPicPr>
          <p:cNvPr id="5" name="006_3과듣고말하기">
            <a:hlinkClick r:id="" action="ppaction://media"/>
            <a:extLst>
              <a:ext uri="{FF2B5EF4-FFF2-40B4-BE49-F238E27FC236}">
                <a16:creationId xmlns:a16="http://schemas.microsoft.com/office/drawing/2014/main" id="{8DEF291B-BEA4-4DB9-AA1F-F781E03FF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30627" y="132760"/>
            <a:ext cx="633882" cy="6338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47501B9-6C15-4D70-8191-4EA2EECE34F9}"/>
              </a:ext>
            </a:extLst>
          </p:cNvPr>
          <p:cNvSpPr/>
          <p:nvPr/>
        </p:nvSpPr>
        <p:spPr>
          <a:xfrm>
            <a:off x="6300216" y="2706624"/>
            <a:ext cx="513334" cy="4206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FFE1D2-8805-4786-B5B8-C2D821EB821F}"/>
              </a:ext>
            </a:extLst>
          </p:cNvPr>
          <p:cNvSpPr/>
          <p:nvPr/>
        </p:nvSpPr>
        <p:spPr>
          <a:xfrm>
            <a:off x="6300216" y="4212069"/>
            <a:ext cx="513334" cy="4206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541897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P.36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3  </a:t>
            </a:r>
            <a:r>
              <a:rPr lang="ko-KR" altLang="en-US" sz="2800" dirty="0"/>
              <a:t>가족 같은 이웃사촌 </a:t>
            </a:r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8258245" y="5858143"/>
            <a:ext cx="24240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https://www.crowdpic.net/photos/</a:t>
            </a:r>
            <a:r>
              <a:rPr lang="ko-KR" altLang="en-US" sz="1000" dirty="0"/>
              <a:t>집들이</a:t>
            </a:r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64D28-63DF-43D9-9097-53BC587F9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574" y="823159"/>
            <a:ext cx="5393635" cy="52322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DE6EF6-BC3E-4900-B2C1-87DABD48BD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0982" y="847131"/>
            <a:ext cx="5393635" cy="23866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A871C-E96C-4401-A3DB-6090061E5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7358" y="4653461"/>
            <a:ext cx="1383889" cy="13709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1BFC0E-30DD-4C29-B678-6F4CDBD2C7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0631" y="3582956"/>
            <a:ext cx="3207258" cy="21366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17BB1F-DFFA-4AFF-A508-2E61CA5E1A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8122" y="3356925"/>
            <a:ext cx="1353125" cy="126091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4ACE7CD-F1C8-46F8-B049-19122CCD15C8}"/>
              </a:ext>
            </a:extLst>
          </p:cNvPr>
          <p:cNvSpPr/>
          <p:nvPr/>
        </p:nvSpPr>
        <p:spPr>
          <a:xfrm>
            <a:off x="1984248" y="845221"/>
            <a:ext cx="1371600" cy="389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E56C905-29F2-4596-9DE8-6619B499A2A7}"/>
              </a:ext>
            </a:extLst>
          </p:cNvPr>
          <p:cNvSpPr/>
          <p:nvPr/>
        </p:nvSpPr>
        <p:spPr>
          <a:xfrm>
            <a:off x="2822448" y="5309028"/>
            <a:ext cx="1371600" cy="389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43E571-5BF3-467E-B3AC-F5C55457F2AF}"/>
              </a:ext>
            </a:extLst>
          </p:cNvPr>
          <p:cNvSpPr/>
          <p:nvPr/>
        </p:nvSpPr>
        <p:spPr>
          <a:xfrm>
            <a:off x="10217279" y="845220"/>
            <a:ext cx="1371600" cy="389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006_3과듣고말하기">
            <a:hlinkClick r:id="" action="ppaction://media"/>
            <a:extLst>
              <a:ext uri="{FF2B5EF4-FFF2-40B4-BE49-F238E27FC236}">
                <a16:creationId xmlns:a16="http://schemas.microsoft.com/office/drawing/2014/main" id="{ED656C68-896F-499B-ABE5-845D13EAD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682307" y="34220"/>
            <a:ext cx="841183" cy="84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7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P.38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-1547091" y="821523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바자회 포스터예요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F2E7A72-25B7-4190-99FE-EBA98BD01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52" y="1339131"/>
            <a:ext cx="6365515" cy="48438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F10183-F8A3-4BFE-A7AA-CB61D3F46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215" y="1952853"/>
            <a:ext cx="4978842" cy="357681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B77F15A-C3E0-46DA-A68F-D72FB2E8A896}"/>
              </a:ext>
            </a:extLst>
          </p:cNvPr>
          <p:cNvSpPr/>
          <p:nvPr/>
        </p:nvSpPr>
        <p:spPr>
          <a:xfrm>
            <a:off x="7191375" y="3182112"/>
            <a:ext cx="471297" cy="3657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6EE7F8-86F0-4867-888D-ABD000D2DA5E}"/>
              </a:ext>
            </a:extLst>
          </p:cNvPr>
          <p:cNvSpPr/>
          <p:nvPr/>
        </p:nvSpPr>
        <p:spPr>
          <a:xfrm>
            <a:off x="7191375" y="4353544"/>
            <a:ext cx="471297" cy="3657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1252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이사를 하면 무엇이 좋고 무엇이 불편한가요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이웃을 만나면 어떻게 인사해요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20160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6350717" y="5918379"/>
            <a:ext cx="6221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http://picturebook-illust.com/san_kr/search_tag.asp?searchkeyword=useTag&amp;searchvalue=%C0%CC%BB%E7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A951BD-D843-4BA2-A513-DE4047AE0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436" y="1825625"/>
            <a:ext cx="4373788" cy="390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P.39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850392" y="5517929"/>
            <a:ext cx="1105585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우리 동네를 소개해 봐요</a:t>
            </a:r>
            <a:r>
              <a:rPr lang="en-US" altLang="ko-KR" sz="2300" dirty="0"/>
              <a:t>! </a:t>
            </a:r>
            <a:r>
              <a:rPr lang="ko-KR" altLang="en-US" sz="2300" dirty="0"/>
              <a:t>좋아하는 식당</a:t>
            </a:r>
            <a:r>
              <a:rPr lang="en-US" altLang="ko-KR" sz="2300" dirty="0"/>
              <a:t>, </a:t>
            </a:r>
            <a:r>
              <a:rPr lang="ko-KR" altLang="en-US" sz="2300" dirty="0"/>
              <a:t>공원</a:t>
            </a:r>
            <a:r>
              <a:rPr lang="en-US" altLang="ko-KR" sz="2300" dirty="0"/>
              <a:t>, </a:t>
            </a:r>
            <a:r>
              <a:rPr lang="ko-KR" altLang="en-US" sz="2300" dirty="0"/>
              <a:t>마을의 역사 등 무엇이라도 좋아요</a:t>
            </a:r>
            <a:r>
              <a:rPr lang="en-US" altLang="ko-KR" sz="2300" dirty="0"/>
              <a:t>. </a:t>
            </a:r>
            <a:endParaRPr lang="en-US" sz="23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135556" y="5454641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05A3E4A-60E9-4D21-B503-C00D64E6C1EC}"/>
              </a:ext>
            </a:extLst>
          </p:cNvPr>
          <p:cNvSpPr/>
          <p:nvPr/>
        </p:nvSpPr>
        <p:spPr>
          <a:xfrm>
            <a:off x="297481" y="4230043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https://prezi.com/honkmvzddvwc/presentation/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1ED12B-E45C-4ED5-8199-8B10BF8FD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33" y="965875"/>
            <a:ext cx="3052763" cy="31765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935D1A-E527-4943-8842-D77EC95DA376}"/>
              </a:ext>
            </a:extLst>
          </p:cNvPr>
          <p:cNvSpPr/>
          <p:nvPr/>
        </p:nvSpPr>
        <p:spPr>
          <a:xfrm>
            <a:off x="5231759" y="5083748"/>
            <a:ext cx="26677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https://prezi.com/t5jsngmhgup3/presentation/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CB01BD-5E90-42AF-BFA1-F05D44F81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371" y="791340"/>
            <a:ext cx="3620527" cy="21210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6C1AF10-15C6-4343-A655-02BDA17312C5}"/>
              </a:ext>
            </a:extLst>
          </p:cNvPr>
          <p:cNvSpPr/>
          <p:nvPr/>
        </p:nvSpPr>
        <p:spPr>
          <a:xfrm>
            <a:off x="7676749" y="2955250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https://www.newstown.co.kr/news/articleView.html?idxno=440120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1ED3D2-7965-44B8-8DE3-BC557AA49F75}"/>
              </a:ext>
            </a:extLst>
          </p:cNvPr>
          <p:cNvSpPr/>
          <p:nvPr/>
        </p:nvSpPr>
        <p:spPr>
          <a:xfrm>
            <a:off x="4185825" y="4687245"/>
            <a:ext cx="2207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https://m.mbn.co.kr/tv_sub/769/4938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AE8B947-F4BF-43E1-A6DC-A8808BF7B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5057" y="908788"/>
            <a:ext cx="2667717" cy="372293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4EA21B9-68A5-4E4E-B3C2-26FC0D1967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0869" y="3201471"/>
            <a:ext cx="3968798" cy="235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P.39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A337C26-85B2-4993-93BB-95EF7308E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65" y="947134"/>
            <a:ext cx="3928922" cy="424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8503BC-5AF2-4EF2-BAC5-CF4DC5B62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09" y="1638313"/>
            <a:ext cx="2501243" cy="19730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77E58C-ADDB-4E8B-BA31-BAD2C6B1717A}"/>
              </a:ext>
            </a:extLst>
          </p:cNvPr>
          <p:cNvSpPr/>
          <p:nvPr/>
        </p:nvSpPr>
        <p:spPr>
          <a:xfrm>
            <a:off x="3098862" y="3377655"/>
            <a:ext cx="20954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https://sygc.kr/neighborhoods/2621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FDE5CE-1F9B-4062-A359-0BB6C52D29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5693" y="1237324"/>
            <a:ext cx="5867701" cy="9807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C38108-BDB9-4F7B-9990-CF9FB80A72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5693" y="2566818"/>
            <a:ext cx="5982598" cy="31615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86FF477-4169-4392-86F4-07B165E603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5010" y="3693007"/>
            <a:ext cx="6287744" cy="483177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3FEA170-3EE9-4EDA-BC86-06786D2443AF}"/>
              </a:ext>
            </a:extLst>
          </p:cNvPr>
          <p:cNvSpPr/>
          <p:nvPr/>
        </p:nvSpPr>
        <p:spPr>
          <a:xfrm>
            <a:off x="365760" y="4352545"/>
            <a:ext cx="4828547" cy="166420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F6EF64-A57E-48C3-ADC1-D0F76731867A}"/>
              </a:ext>
            </a:extLst>
          </p:cNvPr>
          <p:cNvSpPr/>
          <p:nvPr/>
        </p:nvSpPr>
        <p:spPr>
          <a:xfrm>
            <a:off x="5730240" y="572840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https://m.blog.naver.com/PostView.nhn?blogId=kjy2052&amp;logNo=220735254847&amp;proxyReferer=https:%2F%2Fwww.google.com%2F</a:t>
            </a:r>
          </a:p>
        </p:txBody>
      </p:sp>
    </p:spTree>
    <p:extLst>
      <p:ext uri="{BB962C8B-B14F-4D97-AF65-F5344CB8AC3E}">
        <p14:creationId xmlns:p14="http://schemas.microsoft.com/office/powerpoint/2010/main" val="321829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1904428" y="5705487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https://www.youtube.com/watch?v=Ax33YQZZ2jM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9368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7323473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92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P.66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Online Media 2" title="￪ﾰﾀ￬ﾡﾱￂﾷ￬ﾚﾰ￬ﾠﾕￂﾷ￬ﾝﾴ￬ﾛﾃ￬ﾂﾬ￬ﾴﾌ ￪ﾳﾵ￫ﾏﾙ￬ﾲﾴ...'￬ﾝﾑ￭ﾌﾔ'￬ﾝﾴ ￫ﾂﾨ￪ﾸﾴ ￪ﾲﾃ / YTN">
            <a:hlinkClick r:id="" action="ppaction://media"/>
            <a:extLst>
              <a:ext uri="{FF2B5EF4-FFF2-40B4-BE49-F238E27FC236}">
                <a16:creationId xmlns:a16="http://schemas.microsoft.com/office/drawing/2014/main" id="{53746559-CE4D-4893-96FA-C439E887AA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97690" y="930600"/>
            <a:ext cx="8196620" cy="46105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7294898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7372350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P.40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3C683B-A85A-4C32-9E63-EBE31C544522}"/>
              </a:ext>
            </a:extLst>
          </p:cNvPr>
          <p:cNvSpPr txBox="1"/>
          <p:nvPr/>
        </p:nvSpPr>
        <p:spPr>
          <a:xfrm>
            <a:off x="5495925" y="5447157"/>
            <a:ext cx="6086475" cy="5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여러분은 이웃사촌이라는 말을 들어본 적이 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96C4CA-E94D-4103-AAAF-87848F0C0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487" y="787386"/>
            <a:ext cx="3207026" cy="13237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8C725-8F36-457E-83A1-72EF84117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78" y="2136626"/>
            <a:ext cx="10628243" cy="258474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E9EC23-CC0B-4020-BA66-FAA7917B8504}"/>
              </a:ext>
            </a:extLst>
          </p:cNvPr>
          <p:cNvSpPr/>
          <p:nvPr/>
        </p:nvSpPr>
        <p:spPr>
          <a:xfrm>
            <a:off x="649224" y="2136626"/>
            <a:ext cx="10853928" cy="27005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46D67D-C877-4C8E-B8EE-F2C706F185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960" y="5006774"/>
            <a:ext cx="1542166" cy="18442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5768A2-465C-428A-BC85-B49E845237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1839" y="5006774"/>
            <a:ext cx="1576291" cy="18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8904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20268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20268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15308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2979142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우리 동네 소개하기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2979142"/>
            <a:ext cx="675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소개 하고 싶은 것은 무엇이라도 좋아요</a:t>
            </a:r>
            <a:r>
              <a:rPr lang="en-US" altLang="ko-KR" sz="2000" dirty="0"/>
              <a:t>. </a:t>
            </a:r>
          </a:p>
          <a:p>
            <a:r>
              <a:rPr lang="ko-KR" altLang="en-US" sz="2000" dirty="0"/>
              <a:t>좋아하는 식당이나 공원</a:t>
            </a:r>
            <a:r>
              <a:rPr lang="en-US" altLang="ko-KR" sz="2000" dirty="0"/>
              <a:t>, </a:t>
            </a:r>
            <a:r>
              <a:rPr lang="ko-KR" altLang="en-US" sz="2000" dirty="0"/>
              <a:t>마을의 역사 등 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006996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p15-17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402518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11741727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재외동포를 위한 한국어 </a:t>
            </a:r>
            <a:r>
              <a:rPr lang="en-US" altLang="ko-KR" dirty="0"/>
              <a:t>5-1 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endParaRPr lang="en-US" dirty="0"/>
          </a:p>
          <a:p>
            <a:r>
              <a:rPr lang="en-US" dirty="0"/>
              <a:t>2. Study Korean</a:t>
            </a:r>
          </a:p>
          <a:p>
            <a:r>
              <a:rPr lang="en-US" dirty="0"/>
              <a:t>3. http://picturebook-illust.com/san_kr/search_tag.asp?searchkeyword=useTag&amp;searchvalue=%C0%CC%BB%E7</a:t>
            </a:r>
          </a:p>
          <a:p>
            <a:r>
              <a:rPr lang="en-US" dirty="0"/>
              <a:t>4.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https://www.youtube.com/watch?v=hPmA24OQRw8</a:t>
            </a:r>
            <a:endParaRPr lang="en-US" dirty="0"/>
          </a:p>
          <a:p>
            <a:r>
              <a:rPr lang="en-US" dirty="0"/>
              <a:t>5. https://www.pinterest.co.uk/pin/76068681192384627/</a:t>
            </a:r>
          </a:p>
          <a:p>
            <a:r>
              <a:rPr lang="en-US" dirty="0"/>
              <a:t>6. https://ac-illust.com/ko/clip-art/930568/</a:t>
            </a:r>
            <a:r>
              <a:rPr lang="ko-KR" altLang="en-US" dirty="0"/>
              <a:t>어린이</a:t>
            </a:r>
            <a:r>
              <a:rPr lang="en-US" altLang="ko-KR" dirty="0"/>
              <a:t>-</a:t>
            </a:r>
            <a:r>
              <a:rPr lang="ko-KR" altLang="en-US" dirty="0"/>
              <a:t>신문</a:t>
            </a:r>
            <a:endParaRPr lang="en-US" altLang="ko-KR" dirty="0"/>
          </a:p>
          <a:p>
            <a:r>
              <a:rPr lang="en-US" dirty="0"/>
              <a:t>7.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https://www.gettyimagesbank.com/view/</a:t>
            </a:r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일러스트</a:t>
            </a:r>
            <a:r>
              <a:rPr lang="en-US" altLang="ko-K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봉사</a:t>
            </a:r>
            <a:r>
              <a:rPr lang="en-US" altLang="ko-K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복지</a:t>
            </a:r>
            <a:r>
              <a:rPr lang="en-US" altLang="ko-K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사회복지</a:t>
            </a:r>
            <a:r>
              <a:rPr lang="en-US" altLang="ko-K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나눔</a:t>
            </a:r>
            <a:r>
              <a:rPr lang="en-US" altLang="ko-K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a9620536</a:t>
            </a:r>
            <a:endParaRPr lang="en-US" dirty="0"/>
          </a:p>
          <a:p>
            <a:r>
              <a:rPr lang="en-US" dirty="0"/>
              <a:t>8. https://hu.pinterest.com/pin/338614465733492612/?amp_client_id=CLIENT_ID(_)&amp;mweb_unauth_id=&amp;simplified=true</a:t>
            </a:r>
          </a:p>
          <a:p>
            <a:r>
              <a:rPr lang="en-US" dirty="0"/>
              <a:t>9.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https://imgsponsor.tistory.com/310</a:t>
            </a:r>
            <a:endParaRPr lang="en-US" dirty="0"/>
          </a:p>
          <a:p>
            <a:r>
              <a:rPr lang="en-US" dirty="0"/>
              <a:t>10. </a:t>
            </a: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https://www.shutterstock.com/ko/image-vector/illustration-kids-holding-reading-newspaper-793741018</a:t>
            </a:r>
            <a:endParaRPr lang="en-US" dirty="0"/>
          </a:p>
          <a:p>
            <a:r>
              <a:rPr lang="en-US" dirty="0"/>
              <a:t>11. </a:t>
            </a:r>
            <a:r>
              <a:rPr lang="en-US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https://www.crowdpic.net/photos/</a:t>
            </a:r>
            <a:r>
              <a:rPr lang="ko-KR" altLang="en-US" dirty="0"/>
              <a:t>집들이</a:t>
            </a:r>
            <a:endParaRPr lang="en-US" altLang="ko-KR" dirty="0"/>
          </a:p>
          <a:p>
            <a:r>
              <a:rPr lang="en-US" dirty="0"/>
              <a:t>12. </a:t>
            </a:r>
            <a:r>
              <a:rPr lang="en-US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https://prezi.com/honkmvzddvwc/presentation/</a:t>
            </a:r>
            <a:endParaRPr lang="en-US" dirty="0"/>
          </a:p>
          <a:p>
            <a:r>
              <a:rPr lang="en-US" dirty="0"/>
              <a:t>13. </a:t>
            </a:r>
            <a:r>
              <a:rPr lang="en-US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https://prezi.com/t5jsngmhgup3/presentation/</a:t>
            </a:r>
            <a:endParaRPr lang="en-US" dirty="0"/>
          </a:p>
          <a:p>
            <a:r>
              <a:rPr lang="en-US" dirty="0"/>
              <a:t>14. </a:t>
            </a:r>
            <a:r>
              <a:rPr lang="en-US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https://www.newstown.co.kr/news/articleView.html?idxno=440120</a:t>
            </a:r>
            <a:endParaRPr lang="en-US" dirty="0"/>
          </a:p>
          <a:p>
            <a:r>
              <a:rPr lang="en-US" dirty="0"/>
              <a:t>15. https://m.mbn.co.kr/tv_sub/769/4938</a:t>
            </a:r>
          </a:p>
          <a:p>
            <a:r>
              <a:rPr lang="en-US" sz="2000" dirty="0"/>
              <a:t>16.https://m.blog.naver.com/</a:t>
            </a:r>
            <a:r>
              <a:rPr lang="en-US" sz="2000" dirty="0" err="1"/>
              <a:t>PostView.nhn?blogId</a:t>
            </a:r>
            <a:r>
              <a:rPr lang="en-US" sz="2000" dirty="0"/>
              <a:t>=kjy2052&amp;logNo=220735254847&amp;proxyReferer=https:%2F%2Fwww.google.com%2F</a:t>
            </a:r>
          </a:p>
          <a:p>
            <a:r>
              <a:rPr lang="en-US" sz="2000" dirty="0"/>
              <a:t>17. https://www.youtube.com/watch?v=Ax33YQZZ2jM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500" dirty="0"/>
          </a:p>
          <a:p>
            <a:endParaRPr lang="en-US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231010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472029" y="5900052"/>
            <a:ext cx="39950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https://www.youtube.com/watch?v=hPmA24OQRw8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117095"/>
            <a:ext cx="4979088" cy="1213622"/>
            <a:chOff x="513755" y="562941"/>
            <a:chExt cx="5748369" cy="121362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755" y="562941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10870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집들이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197025" y="2227661"/>
            <a:ext cx="4474948" cy="23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한국의 </a:t>
            </a:r>
            <a:r>
              <a:rPr lang="en-US" altLang="ko-KR" sz="2000" dirty="0">
                <a:solidFill>
                  <a:srgbClr val="000000"/>
                </a:solidFill>
              </a:rPr>
              <a:t>‘</a:t>
            </a:r>
            <a:r>
              <a:rPr lang="ko-KR" altLang="en-US" sz="2000" dirty="0">
                <a:solidFill>
                  <a:srgbClr val="000000"/>
                </a:solidFill>
              </a:rPr>
              <a:t>집들이</a:t>
            </a:r>
            <a:r>
              <a:rPr lang="en-US" altLang="ko-KR" sz="2000" dirty="0">
                <a:solidFill>
                  <a:srgbClr val="000000"/>
                </a:solidFill>
              </a:rPr>
              <a:t>’</a:t>
            </a:r>
            <a:r>
              <a:rPr lang="ko-KR" altLang="en-US" sz="2000" dirty="0">
                <a:solidFill>
                  <a:srgbClr val="000000"/>
                </a:solidFill>
              </a:rPr>
              <a:t>에</a:t>
            </a:r>
            <a:r>
              <a:rPr lang="en-US" altLang="ko-KR" sz="2000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대해서 들어본 적 있어요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집들이 선물로 많이 가져가는 것은 무엇인가요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  <a:endParaRPr lang="en-US" sz="2500" dirty="0"/>
          </a:p>
        </p:txBody>
      </p:sp>
      <p:pic>
        <p:nvPicPr>
          <p:cNvPr id="5" name="Online Media 4" title="￭ﾕﾜ￪ﾵﾭ￬ﾖﾴ￭ﾕﾙ￬ﾊﾵ ￫ﾳﾴ￬ﾡﾰ￬ﾞﾐ￫ﾣﾌ - ￬ﾧﾑ￫ﾓﾤ￬ﾝﾴ ￫ﾬﾸ￭ﾙﾔ">
            <a:hlinkClick r:id="" action="ppaction://media"/>
            <a:extLst>
              <a:ext uri="{FF2B5EF4-FFF2-40B4-BE49-F238E27FC236}">
                <a16:creationId xmlns:a16="http://schemas.microsoft.com/office/drawing/2014/main" id="{97D967AA-8F27-4880-A448-BD29A6A102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759040" y="1495975"/>
            <a:ext cx="7416053" cy="417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7160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800" dirty="0">
                <a:hlinkClick r:id="rId3"/>
              </a:rPr>
              <a:t>Unit 3  </a:t>
            </a:r>
            <a:r>
              <a:rPr lang="ko-KR" altLang="en-US" sz="2800" dirty="0">
                <a:hlinkClick r:id="rId3"/>
              </a:rPr>
              <a:t>가족 같은 이웃사촌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이사</a:t>
            </a:r>
            <a:r>
              <a:rPr lang="en-US" altLang="ko-KR" dirty="0"/>
              <a:t>/move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7481" y="1027476"/>
            <a:ext cx="3617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익숙하다</a:t>
            </a:r>
            <a:r>
              <a:rPr lang="en-US" altLang="ko-KR" dirty="0"/>
              <a:t>/to be used to something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이웃</a:t>
            </a:r>
            <a:r>
              <a:rPr lang="en-US" altLang="ko-KR" dirty="0"/>
              <a:t>/neighbor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7481" y="1667688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떠나다</a:t>
            </a:r>
            <a:r>
              <a:rPr lang="en-US" altLang="ko-KR" dirty="0"/>
              <a:t>/to leave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7481" y="2307900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옮기다</a:t>
            </a:r>
            <a:r>
              <a:rPr lang="en-US" altLang="ko-KR" dirty="0"/>
              <a:t>/to move 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섭섭하다</a:t>
            </a:r>
            <a:r>
              <a:rPr lang="en-US" altLang="ko-KR" dirty="0"/>
              <a:t>/to be disappointed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7481" y="2948112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적응하다</a:t>
            </a:r>
            <a:r>
              <a:rPr lang="en-US" altLang="ko-KR" dirty="0"/>
              <a:t>/to adapt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설레다</a:t>
            </a:r>
            <a:r>
              <a:rPr lang="en-US" altLang="ko-KR" dirty="0"/>
              <a:t>/to flutter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7481" y="3588324"/>
            <a:ext cx="3462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헤어지다</a:t>
            </a:r>
            <a:r>
              <a:rPr lang="en-US" altLang="ko-KR" dirty="0"/>
              <a:t>/to part company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걱정이 되다</a:t>
            </a:r>
            <a:r>
              <a:rPr lang="en-US" altLang="ko-KR" dirty="0"/>
              <a:t>/to be worried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정이 들다</a:t>
            </a:r>
            <a:r>
              <a:rPr lang="en-US" altLang="ko-KR" dirty="0"/>
              <a:t>/to become fond of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7481" y="422853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유용하다</a:t>
            </a:r>
            <a:r>
              <a:rPr lang="en-US" altLang="ko-KR" dirty="0"/>
              <a:t>/to be useful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7481" y="4868748"/>
            <a:ext cx="49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사용하다</a:t>
            </a:r>
            <a:r>
              <a:rPr lang="en-US" altLang="ko-KR" dirty="0"/>
              <a:t>/to use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35" y="19432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이웃사촌</a:t>
            </a:r>
            <a:r>
              <a:rPr lang="en-US" altLang="ko-KR" dirty="0"/>
              <a:t>/good neighbor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낯설다</a:t>
            </a:r>
            <a:r>
              <a:rPr lang="en-US" altLang="ko-KR" dirty="0"/>
              <a:t>/to be unfamiliar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7481" y="5508960"/>
            <a:ext cx="461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예정</a:t>
            </a:r>
            <a:r>
              <a:rPr lang="en-US" altLang="ko-KR" dirty="0"/>
              <a:t>/schedule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9190146" y="106563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나눔</a:t>
            </a:r>
            <a:r>
              <a:rPr lang="en-US" altLang="ko-KR" dirty="0"/>
              <a:t>/sharing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31" grpId="0"/>
      <p:bldP spid="3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8614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3  </a:t>
            </a:r>
            <a:r>
              <a:rPr lang="ko-KR" altLang="en-US" sz="2800" dirty="0"/>
              <a:t>가족 같은 이웃사촌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397C29-0681-4F44-9672-8C6EF7224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41" y="1015203"/>
            <a:ext cx="10338318" cy="51055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A6782B-B7F7-45F8-BA4D-CD5478BE49E1}"/>
              </a:ext>
            </a:extLst>
          </p:cNvPr>
          <p:cNvSpPr txBox="1"/>
          <p:nvPr/>
        </p:nvSpPr>
        <p:spPr>
          <a:xfrm>
            <a:off x="1474237" y="2985796"/>
            <a:ext cx="185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섭섭하다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88A3F2-BA05-49B2-A65E-4BAD39B95F25}"/>
              </a:ext>
            </a:extLst>
          </p:cNvPr>
          <p:cNvSpPr txBox="1"/>
          <p:nvPr/>
        </p:nvSpPr>
        <p:spPr>
          <a:xfrm>
            <a:off x="1474236" y="3662323"/>
            <a:ext cx="185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걱정이 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0E2C8B-0B07-4330-A856-1B5E7C41B7C8}"/>
              </a:ext>
            </a:extLst>
          </p:cNvPr>
          <p:cNvSpPr txBox="1"/>
          <p:nvPr/>
        </p:nvSpPr>
        <p:spPr>
          <a:xfrm>
            <a:off x="1474236" y="4242477"/>
            <a:ext cx="185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정이 들다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7579B0-5BEE-421B-BAA5-29062803180F}"/>
              </a:ext>
            </a:extLst>
          </p:cNvPr>
          <p:cNvSpPr txBox="1"/>
          <p:nvPr/>
        </p:nvSpPr>
        <p:spPr>
          <a:xfrm>
            <a:off x="1474236" y="4861443"/>
            <a:ext cx="185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설레다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8E5F13-2C1D-4366-B4DF-EF233495A7E0}"/>
              </a:ext>
            </a:extLst>
          </p:cNvPr>
          <p:cNvSpPr txBox="1"/>
          <p:nvPr/>
        </p:nvSpPr>
        <p:spPr>
          <a:xfrm>
            <a:off x="1474236" y="5535732"/>
            <a:ext cx="185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적응하다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2460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3  </a:t>
            </a:r>
            <a:r>
              <a:rPr lang="ko-KR" altLang="en-US" sz="2800" dirty="0"/>
              <a:t>가족 같은 이웃사촌</a:t>
            </a:r>
            <a:br>
              <a:rPr lang="en-US" sz="3200" dirty="0"/>
            </a:br>
            <a:r>
              <a:rPr lang="ko-KR" altLang="en-US" sz="2800" dirty="0"/>
              <a:t>어휘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68582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21451F-4DF0-408E-864D-71C7A0946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26" y="1109704"/>
            <a:ext cx="10216492" cy="5091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2AFD9B-B149-4835-AC2B-C62BB0CC33BB}"/>
              </a:ext>
            </a:extLst>
          </p:cNvPr>
          <p:cNvSpPr txBox="1"/>
          <p:nvPr/>
        </p:nvSpPr>
        <p:spPr>
          <a:xfrm>
            <a:off x="3825551" y="3437558"/>
            <a:ext cx="145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rgbClr val="FF0000"/>
                </a:solidFill>
              </a:rPr>
              <a:t>이웃사촌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70A7A5-994D-460A-8A43-561C14644937}"/>
              </a:ext>
            </a:extLst>
          </p:cNvPr>
          <p:cNvSpPr txBox="1"/>
          <p:nvPr/>
        </p:nvSpPr>
        <p:spPr>
          <a:xfrm>
            <a:off x="3399453" y="3971412"/>
            <a:ext cx="117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이사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2C6D78-925B-48D4-B590-19FBCB863525}"/>
              </a:ext>
            </a:extLst>
          </p:cNvPr>
          <p:cNvSpPr txBox="1"/>
          <p:nvPr/>
        </p:nvSpPr>
        <p:spPr>
          <a:xfrm>
            <a:off x="5588606" y="5058739"/>
            <a:ext cx="117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이웃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992" y="131137"/>
            <a:ext cx="405490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따라해봐요 </a:t>
            </a:r>
            <a:r>
              <a:rPr lang="en-US" altLang="ko-KR" sz="2800" dirty="0">
                <a:solidFill>
                  <a:srgbClr val="000000"/>
                </a:solidFill>
              </a:rPr>
              <a:t>P.33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   </a:t>
            </a:r>
            <a:r>
              <a:rPr lang="en-US" sz="3200" dirty="0"/>
              <a:t>Unit 3  </a:t>
            </a:r>
            <a:r>
              <a:rPr lang="ko-KR" altLang="en-US" sz="2800" dirty="0"/>
              <a:t>가족 같은 이웃사촌</a:t>
            </a:r>
            <a:br>
              <a:rPr lang="en-US" sz="2800" dirty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유진이는 새 동네에 대해 어떻게 생각하나요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B0A8CD-D7E0-47D0-BAA2-4874554C22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919" y="962184"/>
            <a:ext cx="7132705" cy="49686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B5BAEA-1B35-4124-8B88-5A542815D1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6943" y="3538056"/>
            <a:ext cx="2921294" cy="2362892"/>
          </a:xfrm>
          <a:prstGeom prst="rect">
            <a:avLst/>
          </a:prstGeom>
        </p:spPr>
      </p:pic>
      <p:pic>
        <p:nvPicPr>
          <p:cNvPr id="6" name="005_3과대화">
            <a:hlinkClick r:id="" action="ppaction://media"/>
            <a:extLst>
              <a:ext uri="{FF2B5EF4-FFF2-40B4-BE49-F238E27FC236}">
                <a16:creationId xmlns:a16="http://schemas.microsoft.com/office/drawing/2014/main" id="{8F9AC66C-0641-4BF1-9514-2D7B1DA305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0388" y="89532"/>
            <a:ext cx="628889" cy="62888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659178A-F20B-42AA-B7CB-DE41CE645C4E}"/>
              </a:ext>
            </a:extLst>
          </p:cNvPr>
          <p:cNvSpPr/>
          <p:nvPr/>
        </p:nvSpPr>
        <p:spPr>
          <a:xfrm>
            <a:off x="1234440" y="2752344"/>
            <a:ext cx="1517904" cy="5212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57E8760-C8A8-4A5A-B285-B5738479F648}"/>
              </a:ext>
            </a:extLst>
          </p:cNvPr>
          <p:cNvSpPr/>
          <p:nvPr/>
        </p:nvSpPr>
        <p:spPr>
          <a:xfrm>
            <a:off x="1572768" y="5010912"/>
            <a:ext cx="1179576" cy="384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를 통해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435429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b="1" u="sng" dirty="0">
                <a:solidFill>
                  <a:srgbClr val="FF0000"/>
                </a:solidFill>
              </a:rPr>
              <a:t>여행사를 통해 </a:t>
            </a:r>
            <a:r>
              <a:rPr lang="ko-KR" altLang="en-US" sz="2400" dirty="0"/>
              <a:t>비행기 표를 예매했어요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435429" y="3674951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b="1" u="sng" dirty="0">
                <a:solidFill>
                  <a:srgbClr val="FF0000"/>
                </a:solidFill>
              </a:rPr>
              <a:t>이메일을 통해</a:t>
            </a:r>
            <a:r>
              <a:rPr lang="ko-KR" altLang="en-US" sz="2400" dirty="0"/>
              <a:t> 친구들과 자주 연락해요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435429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어떻게 그렇게 많은 사람들이 그 가수에 대해 알게 되었을까요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</a:t>
            </a:r>
            <a:r>
              <a:rPr lang="ko-KR" altLang="en-US" sz="2400" b="1" u="sng" dirty="0">
                <a:solidFill>
                  <a:srgbClr val="FF0000"/>
                </a:solidFill>
              </a:rPr>
              <a:t>인터넷을 통해 </a:t>
            </a:r>
            <a:r>
              <a:rPr lang="ko-KR" altLang="en-US" sz="2400" dirty="0"/>
              <a:t>그 가수의 동영상이 전 세계에 알려졌어요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noun) This is used to show that the preceding noun is the medium that connects the next action.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383382" y="86290"/>
            <a:ext cx="6815811" cy="929824"/>
            <a:chOff x="2436379" y="86290"/>
            <a:chExt cx="6259805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2996089" y="86290"/>
              <a:ext cx="570009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3  </a:t>
              </a:r>
              <a:r>
                <a:rPr lang="ko-KR" altLang="en-US" sz="2800" dirty="0"/>
                <a:t>가족 같은 이웃사촌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을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를 통해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6379" y="118746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2621</Words>
  <Application>Microsoft Office PowerPoint</Application>
  <PresentationFormat>Widescreen</PresentationFormat>
  <Paragraphs>368</Paragraphs>
  <Slides>35</Slides>
  <Notes>35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3  가족 같은 이웃사촌 어휘 Vocabulary-Falshcards</vt:lpstr>
      <vt:lpstr>Unit 3  가족 같은 이웃사촌 어휘</vt:lpstr>
      <vt:lpstr>Unit 3  가족 같은 이웃사촌 어휘</vt:lpstr>
      <vt:lpstr>대화를 따라해봐요 P.33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P.36</vt:lpstr>
      <vt:lpstr>듣고 말해 봐요 P.36</vt:lpstr>
      <vt:lpstr> 읽고 써 봐요 P.38</vt:lpstr>
      <vt:lpstr> 읽고 써 봐요 P.39</vt:lpstr>
      <vt:lpstr> 읽고 써 봐요 P.39</vt:lpstr>
      <vt:lpstr> 문화 P.66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275</cp:revision>
  <dcterms:created xsi:type="dcterms:W3CDTF">2020-04-29T03:48:50Z</dcterms:created>
  <dcterms:modified xsi:type="dcterms:W3CDTF">2020-06-17T04:14:30Z</dcterms:modified>
</cp:coreProperties>
</file>